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62"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4EA6A31-600F-47B9-87FE-AC75DC769B96}" type="datetimeFigureOut">
              <a:rPr lang="en-IN" smtClean="0"/>
              <a:pPr/>
              <a:t>11-07-2022</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012DF39-0018-4CE2-9067-089F7CF0EE7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012DF39-0018-4CE2-9067-089F7CF0EE7F}"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4EA6A31-600F-47B9-87FE-AC75DC769B96}" type="datetimeFigureOut">
              <a:rPr lang="en-IN" smtClean="0"/>
              <a:pPr/>
              <a:t>11-07-2022</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4EA6A31-600F-47B9-87FE-AC75DC769B96}" type="datetimeFigureOut">
              <a:rPr lang="en-IN" smtClean="0"/>
              <a:pPr/>
              <a:t>11-07-2022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012DF39-0018-4CE2-9067-089F7CF0EE7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4EA6A31-600F-47B9-87FE-AC75DC769B96}" type="datetimeFigureOut">
              <a:rPr lang="en-IN" smtClean="0"/>
              <a:pPr/>
              <a:t>11-07-2022</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012DF39-0018-4CE2-9067-089F7CF0EE7F}"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EA6A31-600F-47B9-87FE-AC75DC769B96}" type="datetimeFigureOut">
              <a:rPr lang="en-IN" smtClean="0"/>
              <a:pPr/>
              <a:t>11-07-2022</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012DF39-0018-4CE2-9067-089F7CF0EE7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sacramento-elder-abuse-attorneys-practice-areas/elder-abuse-attorneys-sacrament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rklawcorp.com/sacramento-elder-abuse-attorneys-practice-areas/elder-abuse-attorneys-sacramento/"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IN" sz="6000" dirty="0" smtClean="0">
                <a:solidFill>
                  <a:schemeClr val="accent2">
                    <a:lumMod val="75000"/>
                  </a:schemeClr>
                </a:solidFill>
                <a:latin typeface="Cambria" pitchFamily="18" charset="0"/>
                <a:ea typeface="Cambria" pitchFamily="18" charset="0"/>
              </a:rPr>
              <a:t>What is Elder Abuse or Neglect?</a:t>
            </a:r>
            <a:endParaRPr lang="en-US" sz="6000" dirty="0"/>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44624"/>
            <a:ext cx="3264471" cy="8763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780928"/>
            <a:ext cx="8208912" cy="3528391"/>
          </a:xfrm>
        </p:spPr>
        <p:txBody>
          <a:bodyPr>
            <a:normAutofit/>
          </a:bodyPr>
          <a:lstStyle/>
          <a:p>
            <a:pPr marL="109728" indent="0" algn="just">
              <a:buNone/>
            </a:pPr>
            <a:r>
              <a:rPr lang="en-US" sz="2000" dirty="0">
                <a:latin typeface="Cambria" pitchFamily="18" charset="0"/>
                <a:ea typeface="Cambria" pitchFamily="18" charset="0"/>
              </a:rPr>
              <a:t>Elderly patients often suffer injury and illness due to </a:t>
            </a:r>
            <a:r>
              <a:rPr lang="en-US" sz="2000" dirty="0">
                <a:latin typeface="Cambria" pitchFamily="18" charset="0"/>
                <a:ea typeface="Cambria" pitchFamily="18" charset="0"/>
                <a:hlinkClick r:id="rId2"/>
              </a:rPr>
              <a:t>neglect or abuse </a:t>
            </a:r>
            <a:r>
              <a:rPr lang="en-US" sz="2000" dirty="0">
                <a:latin typeface="Cambria" pitchFamily="18" charset="0"/>
                <a:ea typeface="Cambria" pitchFamily="18" charset="0"/>
              </a:rPr>
              <a:t>from assisted living facilities, skilled nursing home, hospitals, or home caregivers. For instance, elderly patients become dehydrated or malnourished from inadequate intake of food and water or lack of assistance with eating and drinking</a:t>
            </a:r>
            <a:r>
              <a:rPr lang="en-US" sz="2000" dirty="0" smtClean="0">
                <a:latin typeface="Cambria" pitchFamily="18" charset="0"/>
                <a:ea typeface="Cambria" pitchFamily="18" charset="0"/>
              </a:rPr>
              <a:t>.</a:t>
            </a:r>
          </a:p>
          <a:p>
            <a:endParaRPr lang="en-IN" sz="2000" dirty="0">
              <a:latin typeface="Cambria" pitchFamily="18" charset="0"/>
              <a:ea typeface="Cambria" pitchFamily="18" charset="0"/>
            </a:endParaRPr>
          </a:p>
        </p:txBody>
      </p:sp>
      <p:sp>
        <p:nvSpPr>
          <p:cNvPr id="3" name="Title 2"/>
          <p:cNvSpPr>
            <a:spLocks noGrp="1"/>
          </p:cNvSpPr>
          <p:nvPr>
            <p:ph type="title"/>
          </p:nvPr>
        </p:nvSpPr>
        <p:spPr>
          <a:xfrm>
            <a:off x="457200" y="1205880"/>
            <a:ext cx="8229600" cy="1143000"/>
          </a:xfrm>
        </p:spPr>
        <p:txBody>
          <a:bodyPr/>
          <a:lstStyle/>
          <a:p>
            <a:pPr algn="ctr"/>
            <a:r>
              <a:rPr lang="en-IN" dirty="0" smtClean="0">
                <a:solidFill>
                  <a:schemeClr val="accent2">
                    <a:lumMod val="75000"/>
                  </a:schemeClr>
                </a:solidFill>
                <a:latin typeface="Cambria" pitchFamily="18" charset="0"/>
                <a:ea typeface="Cambria" pitchFamily="18" charset="0"/>
              </a:rPr>
              <a:t>What is Elder Abuse or Neglect?</a:t>
            </a:r>
            <a:endParaRPr lang="en-IN" dirty="0">
              <a:solidFill>
                <a:schemeClr val="accent2">
                  <a:lumMod val="75000"/>
                </a:schemeClr>
              </a:solidFill>
              <a:latin typeface="Cambria" pitchFamily="18" charset="0"/>
              <a:ea typeface="Cambria" pitchFamily="18" charset="0"/>
            </a:endParaRPr>
          </a:p>
        </p:txBody>
      </p:sp>
      <p:pic>
        <p:nvPicPr>
          <p:cNvPr id="2050"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0" y="44624"/>
            <a:ext cx="3264471" cy="876300"/>
          </a:xfrm>
          <a:prstGeom prst="rect">
            <a:avLst/>
          </a:prstGeom>
          <a:noFill/>
          <a:extLst>
            <a:ext uri="{909E8E84-426E-40DD-AFC4-6F175D3DCCD1}">
              <a14:hiddenFill xmlns="" xmlns:a14="http://schemas.microsoft.com/office/drawing/2010/main">
                <a:solidFill>
                  <a:srgbClr val="FFFFFF"/>
                </a:solidFill>
              </a14:hiddenFill>
            </a:ext>
          </a:extLst>
        </p:spPr>
      </p:pic>
      <p:pic>
        <p:nvPicPr>
          <p:cNvPr id="2053" name="Picture 5" descr="C:\Users\admin\Desktop\seo data\yorklawcorp.com\images\elder abuse and neglect cases1.jp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926212" y="4202162"/>
            <a:ext cx="1958156" cy="232318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74125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49480"/>
            <a:ext cx="8229600" cy="2235704"/>
          </a:xfrm>
        </p:spPr>
        <p:txBody>
          <a:bodyPr>
            <a:normAutofit/>
          </a:bodyPr>
          <a:lstStyle/>
          <a:p>
            <a:pPr marL="109728" indent="0" algn="just">
              <a:buNone/>
            </a:pPr>
            <a:r>
              <a:rPr lang="en-US" sz="2000" dirty="0">
                <a:latin typeface="Cambria" pitchFamily="18" charset="0"/>
                <a:ea typeface="Cambria" pitchFamily="18" charset="0"/>
              </a:rPr>
              <a:t>The attorneys at </a:t>
            </a:r>
            <a:r>
              <a:rPr lang="en-US" sz="2000" b="1" u="sng" dirty="0">
                <a:solidFill>
                  <a:srgbClr val="FF0000"/>
                </a:solidFill>
                <a:latin typeface="Cambria" pitchFamily="18" charset="0"/>
                <a:ea typeface="Cambria" pitchFamily="18" charset="0"/>
              </a:rPr>
              <a:t>York Law Firm </a:t>
            </a:r>
            <a:r>
              <a:rPr lang="en-US" sz="2000" dirty="0">
                <a:latin typeface="Cambria" pitchFamily="18" charset="0"/>
                <a:ea typeface="Cambria" pitchFamily="18" charset="0"/>
              </a:rPr>
              <a:t>specialize in cases of nursing home abuse and neglect. We</a:t>
            </a:r>
            <a:r>
              <a:rPr lang="en-US" sz="2000" b="1" dirty="0">
                <a:latin typeface="Cambria" pitchFamily="18" charset="0"/>
                <a:ea typeface="Cambria" pitchFamily="18" charset="0"/>
              </a:rPr>
              <a:t> </a:t>
            </a:r>
            <a:r>
              <a:rPr lang="en-US" sz="2000" dirty="0">
                <a:latin typeface="Cambria" pitchFamily="18" charset="0"/>
                <a:ea typeface="Cambria" pitchFamily="18" charset="0"/>
              </a:rPr>
              <a:t>are premier </a:t>
            </a:r>
            <a:r>
              <a:rPr lang="en-US" sz="2000" b="1" dirty="0">
                <a:solidFill>
                  <a:srgbClr val="C00000"/>
                </a:solidFill>
                <a:latin typeface="Cambria" pitchFamily="18" charset="0"/>
                <a:ea typeface="Cambria" pitchFamily="18" charset="0"/>
                <a:hlinkClick r:id="rId2"/>
              </a:rPr>
              <a:t>Sacramento Elder Abuse Lawyers</a:t>
            </a:r>
            <a:r>
              <a:rPr lang="en-US" sz="2000" b="1" dirty="0">
                <a:latin typeface="Cambria" pitchFamily="18" charset="0"/>
                <a:ea typeface="Cambria" pitchFamily="18" charset="0"/>
              </a:rPr>
              <a:t>. </a:t>
            </a:r>
            <a:r>
              <a:rPr lang="en-US" sz="2000" dirty="0">
                <a:latin typeface="Cambria" pitchFamily="18" charset="0"/>
                <a:ea typeface="Cambria" pitchFamily="18" charset="0"/>
              </a:rPr>
              <a:t> We are proud to have achieved the first nursing home neglect case that went to trial in Sacramento County for a $3 million jury verdict on behalf of an 84 year old female nursing home client for multiple pressure sores resulting in a below the knee amputation.</a:t>
            </a:r>
            <a:endParaRPr lang="en-IN" sz="2000" dirty="0">
              <a:latin typeface="Cambria" pitchFamily="18" charset="0"/>
              <a:ea typeface="Cambria" pitchFamily="18" charset="0"/>
            </a:endParaRPr>
          </a:p>
        </p:txBody>
      </p:sp>
      <p:sp>
        <p:nvSpPr>
          <p:cNvPr id="3" name="Title 2"/>
          <p:cNvSpPr>
            <a:spLocks noGrp="1"/>
          </p:cNvSpPr>
          <p:nvPr>
            <p:ph type="title"/>
          </p:nvPr>
        </p:nvSpPr>
        <p:spPr>
          <a:xfrm>
            <a:off x="457200" y="1277888"/>
            <a:ext cx="8229600" cy="1143000"/>
          </a:xfrm>
        </p:spPr>
        <p:txBody>
          <a:bodyPr>
            <a:noAutofit/>
          </a:bodyPr>
          <a:lstStyle/>
          <a:p>
            <a:r>
              <a:rPr lang="en-IN" sz="3200" dirty="0" smtClean="0">
                <a:solidFill>
                  <a:schemeClr val="accent2">
                    <a:lumMod val="75000"/>
                  </a:schemeClr>
                </a:solidFill>
                <a:latin typeface="Cambria" pitchFamily="18" charset="0"/>
                <a:ea typeface="Cambria" pitchFamily="18" charset="0"/>
              </a:rPr>
              <a:t>General Information on Nursing Home and Elder Abuse and Neglect</a:t>
            </a:r>
            <a:endParaRPr lang="en-IN" sz="3200" dirty="0">
              <a:solidFill>
                <a:schemeClr val="accent2">
                  <a:lumMod val="75000"/>
                </a:schemeClr>
              </a:solidFill>
              <a:latin typeface="Cambria" pitchFamily="18" charset="0"/>
              <a:ea typeface="Cambria" pitchFamily="18" charset="0"/>
            </a:endParaRPr>
          </a:p>
        </p:txBody>
      </p:sp>
      <p:pic>
        <p:nvPicPr>
          <p:cNvPr id="3074"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6881" y="44624"/>
            <a:ext cx="3228975" cy="8763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0848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4864"/>
            <a:ext cx="8229600" cy="2650300"/>
          </a:xfrm>
        </p:spPr>
        <p:txBody>
          <a:bodyPr>
            <a:normAutofit fontScale="92500" lnSpcReduction="10000"/>
          </a:bodyPr>
          <a:lstStyle/>
          <a:p>
            <a:pPr algn="just"/>
            <a:r>
              <a:rPr lang="en-US" sz="2400" dirty="0">
                <a:latin typeface="Cambria" pitchFamily="18" charset="0"/>
                <a:ea typeface="Cambria" pitchFamily="18" charset="0"/>
              </a:rPr>
              <a:t>Failure to provide healthy foods</a:t>
            </a:r>
          </a:p>
          <a:p>
            <a:pPr algn="just"/>
            <a:r>
              <a:rPr lang="en-US" sz="2400" dirty="0">
                <a:latin typeface="Cambria" pitchFamily="18" charset="0"/>
                <a:ea typeface="Cambria" pitchFamily="18" charset="0"/>
              </a:rPr>
              <a:t>Failure to provide sufficient water</a:t>
            </a:r>
          </a:p>
          <a:p>
            <a:pPr algn="just"/>
            <a:r>
              <a:rPr lang="en-US" sz="2400" dirty="0">
                <a:latin typeface="Cambria" pitchFamily="18" charset="0"/>
                <a:ea typeface="Cambria" pitchFamily="18" charset="0"/>
              </a:rPr>
              <a:t>Failure to care for daily personal hygiene</a:t>
            </a:r>
          </a:p>
          <a:p>
            <a:pPr algn="just"/>
            <a:r>
              <a:rPr lang="en-US" sz="2400" dirty="0">
                <a:latin typeface="Cambria" pitchFamily="18" charset="0"/>
                <a:ea typeface="Cambria" pitchFamily="18" charset="0"/>
              </a:rPr>
              <a:t>Failure to provide early and effective medical treatment</a:t>
            </a:r>
          </a:p>
          <a:p>
            <a:pPr algn="just"/>
            <a:r>
              <a:rPr lang="en-US" sz="2400" dirty="0">
                <a:latin typeface="Cambria" pitchFamily="18" charset="0"/>
                <a:ea typeface="Cambria" pitchFamily="18" charset="0"/>
              </a:rPr>
              <a:t>Isolation or confinement of an elderly patient</a:t>
            </a:r>
          </a:p>
          <a:p>
            <a:pPr algn="just"/>
            <a:r>
              <a:rPr lang="en-US" sz="2400" dirty="0">
                <a:latin typeface="Cambria" pitchFamily="18" charset="0"/>
                <a:ea typeface="Cambria" pitchFamily="18" charset="0"/>
              </a:rPr>
              <a:t>Unnecessary Sedation</a:t>
            </a:r>
          </a:p>
          <a:p>
            <a:pPr algn="just"/>
            <a:r>
              <a:rPr lang="en-US" sz="2400" dirty="0">
                <a:latin typeface="Cambria" pitchFamily="18" charset="0"/>
                <a:ea typeface="Cambria" pitchFamily="18" charset="0"/>
              </a:rPr>
              <a:t>Physical or verbal </a:t>
            </a:r>
            <a:r>
              <a:rPr lang="en-US" sz="2400" dirty="0" smtClean="0">
                <a:latin typeface="Cambria" pitchFamily="18" charset="0"/>
                <a:ea typeface="Cambria" pitchFamily="18" charset="0"/>
              </a:rPr>
              <a:t>abuse</a:t>
            </a:r>
          </a:p>
          <a:p>
            <a:pPr algn="just"/>
            <a:endParaRPr lang="en-US" sz="2400" dirty="0">
              <a:latin typeface="Cambria" pitchFamily="18" charset="0"/>
              <a:ea typeface="Cambria" pitchFamily="18" charset="0"/>
            </a:endParaRPr>
          </a:p>
        </p:txBody>
      </p:sp>
      <p:sp>
        <p:nvSpPr>
          <p:cNvPr id="3" name="Title 2"/>
          <p:cNvSpPr>
            <a:spLocks noGrp="1"/>
          </p:cNvSpPr>
          <p:nvPr>
            <p:ph type="title"/>
          </p:nvPr>
        </p:nvSpPr>
        <p:spPr>
          <a:xfrm>
            <a:off x="107504" y="1061864"/>
            <a:ext cx="9001000" cy="1143000"/>
          </a:xfrm>
        </p:spPr>
        <p:txBody>
          <a:bodyPr>
            <a:normAutofit/>
          </a:bodyPr>
          <a:lstStyle/>
          <a:p>
            <a:pPr algn="ctr"/>
            <a:r>
              <a:rPr lang="en-US" sz="2800" dirty="0" smtClean="0">
                <a:solidFill>
                  <a:srgbClr val="C00000"/>
                </a:solidFill>
                <a:effectLst/>
                <a:latin typeface="Cambria" pitchFamily="18" charset="0"/>
                <a:ea typeface="Cambria" pitchFamily="18" charset="0"/>
              </a:rPr>
              <a:t>Skilled Nursing Home or Caregiver Abuse can include:</a:t>
            </a:r>
            <a:endParaRPr lang="en-IN" sz="2800" dirty="0">
              <a:solidFill>
                <a:srgbClr val="C00000"/>
              </a:solidFill>
              <a:latin typeface="Cambria" pitchFamily="18" charset="0"/>
              <a:ea typeface="Cambria" pitchFamily="18" charset="0"/>
            </a:endParaRPr>
          </a:p>
        </p:txBody>
      </p:sp>
      <p:pic>
        <p:nvPicPr>
          <p:cNvPr id="4098" name="Picture 2" descr="C:\Users\admin\Desktop\seo data\yorklawcorp.com\images\logo image.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8631"/>
            <a:ext cx="3228975" cy="876300"/>
          </a:xfrm>
          <a:prstGeom prst="rect">
            <a:avLst/>
          </a:prstGeom>
          <a:noFill/>
          <a:extLst>
            <a:ext uri="{909E8E84-426E-40DD-AFC4-6F175D3DCCD1}">
              <a14:hiddenFill xmlns="" xmlns:a14="http://schemas.microsoft.com/office/drawing/2010/main">
                <a:solidFill>
                  <a:srgbClr val="FFFFFF"/>
                </a:solidFill>
              </a14:hiddenFill>
            </a:ext>
          </a:extLst>
        </p:spPr>
      </p:pic>
      <p:pic>
        <p:nvPicPr>
          <p:cNvPr id="4099" name="Picture 3" descr="C:\Users\admin\Desktop\seo data\yorklawcorp.com\images\nursing home and care give abuse.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flipH="1">
            <a:off x="5004048" y="4077072"/>
            <a:ext cx="3784700" cy="252313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55832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8520" y="764704"/>
            <a:ext cx="8856984" cy="1470025"/>
          </a:xfrm>
        </p:spPr>
        <p:txBody>
          <a:bodyPr>
            <a:normAutofit/>
          </a:bodyPr>
          <a:lstStyle/>
          <a:p>
            <a:r>
              <a:rPr lang="en-IN" sz="4000" b="1" dirty="0" smtClean="0">
                <a:solidFill>
                  <a:srgbClr val="C00000"/>
                </a:solidFill>
                <a:latin typeface="Cambria" pitchFamily="18" charset="0"/>
                <a:ea typeface="Cambria" pitchFamily="18" charset="0"/>
              </a:rPr>
              <a:t>Elder Abuse Attorneys Sacramento</a:t>
            </a:r>
            <a:endParaRPr lang="en-IN" sz="4000" b="1" dirty="0">
              <a:solidFill>
                <a:srgbClr val="C00000"/>
              </a:solidFill>
              <a:latin typeface="Cambria" pitchFamily="18" charset="0"/>
              <a:ea typeface="Cambria" pitchFamily="18" charset="0"/>
            </a:endParaRPr>
          </a:p>
        </p:txBody>
      </p:sp>
      <p:sp>
        <p:nvSpPr>
          <p:cNvPr id="3" name="Subtitle 2"/>
          <p:cNvSpPr>
            <a:spLocks noGrp="1"/>
          </p:cNvSpPr>
          <p:nvPr>
            <p:ph type="subTitle" idx="1"/>
          </p:nvPr>
        </p:nvSpPr>
        <p:spPr>
          <a:xfrm>
            <a:off x="683568" y="2924944"/>
            <a:ext cx="7848872" cy="1872208"/>
          </a:xfrm>
        </p:spPr>
        <p:txBody>
          <a:bodyPr>
            <a:normAutofit fontScale="85000" lnSpcReduction="10000"/>
          </a:bodyPr>
          <a:lstStyle/>
          <a:p>
            <a:pPr algn="just"/>
            <a:r>
              <a:rPr lang="en-US" dirty="0" smtClean="0">
                <a:solidFill>
                  <a:srgbClr val="FF0000"/>
                </a:solidFill>
                <a:latin typeface="Cambria" pitchFamily="18" charset="0"/>
                <a:ea typeface="Cambria" pitchFamily="18" charset="0"/>
                <a:hlinkClick r:id="rId2"/>
              </a:rPr>
              <a:t>York Law Firm </a:t>
            </a:r>
            <a:r>
              <a:rPr lang="en-US" dirty="0" smtClean="0">
                <a:solidFill>
                  <a:schemeClr val="tx1"/>
                </a:solidFill>
                <a:latin typeface="Cambria" pitchFamily="18" charset="0"/>
                <a:ea typeface="Cambria" pitchFamily="18" charset="0"/>
              </a:rPr>
              <a:t>features a team of experienced nursing home abuse attorneys. Our </a:t>
            </a:r>
            <a:r>
              <a:rPr lang="en-US" b="1" i="1" u="sng" dirty="0" smtClean="0">
                <a:solidFill>
                  <a:srgbClr val="FF0000"/>
                </a:solidFill>
                <a:latin typeface="Cambria" pitchFamily="18" charset="0"/>
                <a:ea typeface="Cambria" pitchFamily="18" charset="0"/>
              </a:rPr>
              <a:t>Elder </a:t>
            </a:r>
            <a:r>
              <a:rPr lang="en-US" b="1" i="1" u="sng" dirty="0">
                <a:solidFill>
                  <a:srgbClr val="FF0000"/>
                </a:solidFill>
                <a:latin typeface="Cambria" pitchFamily="18" charset="0"/>
                <a:ea typeface="Cambria" pitchFamily="18" charset="0"/>
              </a:rPr>
              <a:t>A</a:t>
            </a:r>
            <a:r>
              <a:rPr lang="en-US" b="1" i="1" u="sng" dirty="0" smtClean="0">
                <a:solidFill>
                  <a:srgbClr val="FF0000"/>
                </a:solidFill>
                <a:latin typeface="Cambria" pitchFamily="18" charset="0"/>
                <a:ea typeface="Cambria" pitchFamily="18" charset="0"/>
              </a:rPr>
              <a:t>buse </a:t>
            </a:r>
            <a:r>
              <a:rPr lang="en-US" b="1" i="1" u="sng" dirty="0">
                <a:solidFill>
                  <a:srgbClr val="FF0000"/>
                </a:solidFill>
                <a:latin typeface="Cambria" pitchFamily="18" charset="0"/>
                <a:ea typeface="Cambria" pitchFamily="18" charset="0"/>
              </a:rPr>
              <a:t>L</a:t>
            </a:r>
            <a:r>
              <a:rPr lang="en-US" b="1" i="1" u="sng" dirty="0" smtClean="0">
                <a:solidFill>
                  <a:srgbClr val="FF0000"/>
                </a:solidFill>
                <a:latin typeface="Cambria" pitchFamily="18" charset="0"/>
                <a:ea typeface="Cambria" pitchFamily="18" charset="0"/>
              </a:rPr>
              <a:t>awyers</a:t>
            </a:r>
            <a:r>
              <a:rPr lang="en-US" i="1" u="sng" dirty="0" smtClean="0">
                <a:solidFill>
                  <a:schemeClr val="tx1"/>
                </a:solidFill>
                <a:latin typeface="Cambria" pitchFamily="18" charset="0"/>
                <a:ea typeface="Cambria" pitchFamily="18" charset="0"/>
              </a:rPr>
              <a:t> </a:t>
            </a:r>
            <a:r>
              <a:rPr lang="en-US" dirty="0" smtClean="0">
                <a:solidFill>
                  <a:schemeClr val="tx1"/>
                </a:solidFill>
                <a:latin typeface="Cambria" pitchFamily="18" charset="0"/>
                <a:ea typeface="Cambria" pitchFamily="18" charset="0"/>
              </a:rPr>
              <a:t>serve Sacramento, Roseville, Elk Grove, Folsom, Fairfield and the surrounding locations. We have been successful in obtaining millions of dollars on behalf of nursing home abuse victims.</a:t>
            </a:r>
            <a:endParaRPr lang="en-IN" dirty="0">
              <a:solidFill>
                <a:schemeClr val="tx1"/>
              </a:solidFill>
              <a:latin typeface="Cambria" pitchFamily="18" charset="0"/>
              <a:ea typeface="Cambria" pitchFamily="18" charset="0"/>
            </a:endParaRPr>
          </a:p>
        </p:txBody>
      </p:sp>
      <p:pic>
        <p:nvPicPr>
          <p:cNvPr id="1026"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 y="-27384"/>
            <a:ext cx="3275856" cy="8763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0456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2030" y="2212556"/>
            <a:ext cx="9146030" cy="4662686"/>
          </a:xfrm>
        </p:spPr>
      </p:pic>
      <p:sp>
        <p:nvSpPr>
          <p:cNvPr id="3" name="Title 2"/>
          <p:cNvSpPr>
            <a:spLocks noGrp="1"/>
          </p:cNvSpPr>
          <p:nvPr>
            <p:ph type="title"/>
          </p:nvPr>
        </p:nvSpPr>
        <p:spPr>
          <a:xfrm>
            <a:off x="457200" y="989856"/>
            <a:ext cx="8229600" cy="1143000"/>
          </a:xfrm>
        </p:spPr>
        <p:txBody>
          <a:bodyPr>
            <a:normAutofit/>
          </a:bodyPr>
          <a:lstStyle/>
          <a:p>
            <a:r>
              <a:rPr lang="en-IN" sz="3600" dirty="0" smtClean="0">
                <a:solidFill>
                  <a:srgbClr val="C00000"/>
                </a:solidFill>
                <a:latin typeface="Cambria" pitchFamily="18" charset="0"/>
                <a:ea typeface="Cambria" pitchFamily="18" charset="0"/>
              </a:rPr>
              <a:t>Contact us</a:t>
            </a:r>
            <a:endParaRPr lang="en-IN" sz="3600" dirty="0">
              <a:solidFill>
                <a:srgbClr val="C00000"/>
              </a:solidFill>
              <a:latin typeface="Cambria" pitchFamily="18" charset="0"/>
              <a:ea typeface="Cambria" pitchFamily="18" charset="0"/>
            </a:endParaRPr>
          </a:p>
        </p:txBody>
      </p:sp>
      <p:pic>
        <p:nvPicPr>
          <p:cNvPr id="5122" name="Picture 2" descr="C:\Users\admin\Desktop\seo data\yorklawcorp.com\images\logo image.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9512" y="13133"/>
            <a:ext cx="3228975" cy="87630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extBox 4"/>
          <p:cNvSpPr txBox="1"/>
          <p:nvPr/>
        </p:nvSpPr>
        <p:spPr>
          <a:xfrm>
            <a:off x="3851920" y="2564904"/>
            <a:ext cx="4968552" cy="369332"/>
          </a:xfrm>
          <a:prstGeom prst="rect">
            <a:avLst/>
          </a:prstGeom>
          <a:noFill/>
        </p:spPr>
        <p:txBody>
          <a:bodyPr wrap="square" rtlCol="0">
            <a:spAutoFit/>
          </a:bodyPr>
          <a:lstStyle/>
          <a:p>
            <a:r>
              <a:rPr lang="en-IN" b="1" dirty="0" smtClean="0">
                <a:solidFill>
                  <a:schemeClr val="bg1"/>
                </a:solidFill>
              </a:rPr>
              <a:t>Visit </a:t>
            </a:r>
            <a:r>
              <a:rPr lang="en-IN" b="1" dirty="0" err="1" smtClean="0">
                <a:solidFill>
                  <a:schemeClr val="bg1"/>
                </a:solidFill>
              </a:rPr>
              <a:t>here:https</a:t>
            </a:r>
            <a:r>
              <a:rPr lang="en-IN" b="1" dirty="0" smtClean="0">
                <a:solidFill>
                  <a:schemeClr val="bg1"/>
                </a:solidFill>
              </a:rPr>
              <a:t>://</a:t>
            </a:r>
            <a:r>
              <a:rPr lang="en-IN" b="1" dirty="0" err="1" smtClean="0">
                <a:solidFill>
                  <a:schemeClr val="bg1"/>
                </a:solidFill>
              </a:rPr>
              <a:t>yorklawfirm.com</a:t>
            </a:r>
            <a:r>
              <a:rPr lang="en-IN" b="1" dirty="0" smtClean="0">
                <a:solidFill>
                  <a:schemeClr val="bg1"/>
                </a:solidFill>
              </a:rPr>
              <a:t>/</a:t>
            </a:r>
            <a:endParaRPr lang="en-IN" b="1" dirty="0">
              <a:solidFill>
                <a:schemeClr val="bg1"/>
              </a:solidFill>
            </a:endParaRPr>
          </a:p>
        </p:txBody>
      </p:sp>
      <p:sp>
        <p:nvSpPr>
          <p:cNvPr id="6" name="TextBox 5"/>
          <p:cNvSpPr txBox="1"/>
          <p:nvPr/>
        </p:nvSpPr>
        <p:spPr>
          <a:xfrm>
            <a:off x="5004048" y="3501008"/>
            <a:ext cx="3816424" cy="400110"/>
          </a:xfrm>
          <a:prstGeom prst="rect">
            <a:avLst/>
          </a:prstGeom>
          <a:noFill/>
        </p:spPr>
        <p:txBody>
          <a:bodyPr wrap="square" rtlCol="0">
            <a:spAutoFit/>
          </a:bodyPr>
          <a:lstStyle/>
          <a:p>
            <a:r>
              <a:rPr lang="en-IN" sz="2000" b="1" dirty="0" smtClean="0">
                <a:solidFill>
                  <a:schemeClr val="bg1"/>
                </a:solidFill>
                <a:latin typeface="Cambria" pitchFamily="18" charset="0"/>
                <a:ea typeface="Cambria" pitchFamily="18" charset="0"/>
              </a:rPr>
              <a:t>Phone Number: 800-939-1832</a:t>
            </a:r>
            <a:endParaRPr lang="en-IN" sz="2000" b="1" dirty="0">
              <a:solidFill>
                <a:schemeClr val="bg1"/>
              </a:solidFill>
              <a:latin typeface="Cambria" pitchFamily="18" charset="0"/>
              <a:ea typeface="Cambria" pitchFamily="18" charset="0"/>
            </a:endParaRPr>
          </a:p>
        </p:txBody>
      </p:sp>
      <p:sp>
        <p:nvSpPr>
          <p:cNvPr id="7" name="TextBox 6"/>
          <p:cNvSpPr txBox="1"/>
          <p:nvPr/>
        </p:nvSpPr>
        <p:spPr>
          <a:xfrm>
            <a:off x="5436096" y="4653136"/>
            <a:ext cx="3528392" cy="369332"/>
          </a:xfrm>
          <a:prstGeom prst="rect">
            <a:avLst/>
          </a:prstGeom>
          <a:noFill/>
        </p:spPr>
        <p:txBody>
          <a:bodyPr wrap="square" rtlCol="0">
            <a:spAutoFit/>
          </a:bodyPr>
          <a:lstStyle/>
          <a:p>
            <a:r>
              <a:rPr lang="en-IN" b="1" dirty="0" smtClean="0">
                <a:solidFill>
                  <a:schemeClr val="bg1"/>
                </a:solidFill>
                <a:latin typeface="Cambria" pitchFamily="18" charset="0"/>
                <a:ea typeface="Cambria" pitchFamily="18" charset="0"/>
              </a:rPr>
              <a:t>Email: info@yorklawcorp.com</a:t>
            </a:r>
            <a:endParaRPr lang="en-IN" b="1" dirty="0">
              <a:solidFill>
                <a:schemeClr val="bg1"/>
              </a:solidFill>
              <a:latin typeface="Cambria" pitchFamily="18" charset="0"/>
              <a:ea typeface="Cambria" pitchFamily="18" charset="0"/>
            </a:endParaRPr>
          </a:p>
        </p:txBody>
      </p:sp>
    </p:spTree>
    <p:extLst>
      <p:ext uri="{BB962C8B-B14F-4D97-AF65-F5344CB8AC3E}">
        <p14:creationId xmlns="" xmlns:p14="http://schemas.microsoft.com/office/powerpoint/2010/main" val="42375389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TotalTime>
  <Words>207</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Concourse</vt:lpstr>
      <vt:lpstr>What is Elder Abuse or Neglect?</vt:lpstr>
      <vt:lpstr>What is Elder Abuse or Neglect?</vt:lpstr>
      <vt:lpstr>General Information on Nursing Home and Elder Abuse and Neglect</vt:lpstr>
      <vt:lpstr>Skilled Nursing Home or Caregiver Abuse can include:</vt:lpstr>
      <vt:lpstr>Elder Abuse Attorneys Sacramento</vt:lpstr>
      <vt:lpstr>Contact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Elder Abuse Attorneys Sacramento</dc:title>
  <dc:creator>admin</dc:creator>
  <cp:lastModifiedBy>LENOVO</cp:lastModifiedBy>
  <cp:revision>9</cp:revision>
  <dcterms:created xsi:type="dcterms:W3CDTF">2020-07-16T09:42:38Z</dcterms:created>
  <dcterms:modified xsi:type="dcterms:W3CDTF">2022-07-11T11:49:18Z</dcterms:modified>
</cp:coreProperties>
</file>